
<file path=[Content_Types].xml><?xml version="1.0" encoding="utf-8"?>
<Types xmlns="http://schemas.openxmlformats.org/package/2006/content-types">
  <Default Extension="png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sldIdLst>
    <p:sldId id="256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67" r:id="rId13"/>
    <p:sldId id="276" r:id="rId14"/>
    <p:sldId id="277" r:id="rId15"/>
    <p:sldId id="278" r:id="rId16"/>
    <p:sldId id="268" r:id="rId17"/>
  </p:sldIdLst>
  <p:sldSz cx="12192000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9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2.jpg>
</file>

<file path=ppt/media/image22.pn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7C5E6F3-B619-46C8-AE1B-594461A19AD8}"/>
              </a:ext>
            </a:extLst>
          </p:cNvPr>
          <p:cNvGrpSpPr/>
          <p:nvPr userDrawn="1"/>
        </p:nvGrpSpPr>
        <p:grpSpPr>
          <a:xfrm rot="16200000" flipH="1">
            <a:off x="-2712790" y="2451892"/>
            <a:ext cx="6216650" cy="1935163"/>
            <a:chOff x="2982913" y="-574675"/>
            <a:chExt cx="6216650" cy="1935163"/>
          </a:xfrm>
        </p:grpSpPr>
        <p:sp>
          <p:nvSpPr>
            <p:cNvPr id="14" name="Полилиния: фигура 12">
              <a:extLst>
                <a:ext uri="{FF2B5EF4-FFF2-40B4-BE49-F238E27FC236}">
                  <a16:creationId xmlns:a16="http://schemas.microsoft.com/office/drawing/2014/main" id="{B5C77FF8-475F-4E4A-A011-7231E68F1E93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5" name="Полилиния: фигура 17">
              <a:extLst>
                <a:ext uri="{FF2B5EF4-FFF2-40B4-BE49-F238E27FC236}">
                  <a16:creationId xmlns:a16="http://schemas.microsoft.com/office/drawing/2014/main" id="{9FC3FC62-8BD9-4EAA-8A2F-2A17A960114C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9E3EBD67-563D-4494-BE38-1DEB36803863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7" name="Полилиния: фигура 10">
              <a:extLst>
                <a:ext uri="{FF2B5EF4-FFF2-40B4-BE49-F238E27FC236}">
                  <a16:creationId xmlns:a16="http://schemas.microsoft.com/office/drawing/2014/main" id="{9BECCB38-14EC-4A7A-B7E4-DD3E7000A171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8" name="Полилиния: фигура 13">
              <a:extLst>
                <a:ext uri="{FF2B5EF4-FFF2-40B4-BE49-F238E27FC236}">
                  <a16:creationId xmlns:a16="http://schemas.microsoft.com/office/drawing/2014/main" id="{FA86295C-C0CB-4273-95C7-3369C09C7E70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</p:grpSp>
      <p:sp>
        <p:nvSpPr>
          <p:cNvPr id="8" name="Прямоугольник 50">
            <a:extLst>
              <a:ext uri="{FF2B5EF4-FFF2-40B4-BE49-F238E27FC236}">
                <a16:creationId xmlns:a16="http://schemas.microsoft.com/office/drawing/2014/main" id="{37341355-6548-4CD4-A48D-BB12405E01AB}"/>
              </a:ext>
            </a:extLst>
          </p:cNvPr>
          <p:cNvSpPr/>
          <p:nvPr userDrawn="1"/>
        </p:nvSpPr>
        <p:spPr>
          <a:xfrm>
            <a:off x="6163056" y="-9542"/>
            <a:ext cx="6028944" cy="686754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58A5C9-3404-4900-9DD0-2F90F47584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15073" y="418009"/>
            <a:ext cx="5124910" cy="2387600"/>
          </a:xfrm>
        </p:spPr>
        <p:txBody>
          <a:bodyPr anchor="t">
            <a:normAutofit/>
          </a:bodyPr>
          <a:lstStyle>
            <a:lvl1pPr algn="ctr">
              <a:defRPr lang="en-US" sz="2400" kern="1200" dirty="0">
                <a:solidFill>
                  <a:srgbClr val="D24726"/>
                </a:solidFill>
                <a:latin typeface="Century Gothic" panose="020B0502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E3A026-2492-415D-B018-73251D30C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320" y="2964285"/>
            <a:ext cx="4474746" cy="963002"/>
          </a:xfrm>
        </p:spPr>
        <p:txBody>
          <a:bodyPr>
            <a:normAutofit/>
          </a:bodyPr>
          <a:lstStyle>
            <a:lvl1pPr marL="0" indent="0" algn="ctr">
              <a:buNone/>
              <a:defRPr lang="en-US" sz="17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709820-6146-43BF-9EDE-4DC19D710A9C}"/>
              </a:ext>
            </a:extLst>
          </p:cNvPr>
          <p:cNvSpPr/>
          <p:nvPr userDrawn="1"/>
        </p:nvSpPr>
        <p:spPr>
          <a:xfrm>
            <a:off x="1005319" y="2921185"/>
            <a:ext cx="4474746" cy="100610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A1F2B5C-7CC8-4166-8811-E3FC8C02B4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05319" y="1089395"/>
            <a:ext cx="4474746" cy="1716214"/>
          </a:xfrm>
        </p:spPr>
        <p:txBody>
          <a:bodyPr anchor="b">
            <a:normAutofit/>
          </a:bodyPr>
          <a:lstStyle>
            <a:lvl1pPr marL="0" indent="0">
              <a:buNone/>
              <a:defRPr lang="en-US" sz="17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DEB84C57-015B-4F32-A9F8-92B8BD70EA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5319" y="4042863"/>
            <a:ext cx="4474746" cy="1716214"/>
          </a:xfrm>
        </p:spPr>
        <p:txBody>
          <a:bodyPr>
            <a:normAutofit/>
          </a:bodyPr>
          <a:lstStyle>
            <a:lvl1pPr marL="0" indent="0">
              <a:buNone/>
              <a:defRPr lang="en-US" sz="17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98139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animBg="1"/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F5AE9F-A12C-4E0B-A34B-7E06BD86B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42D97C-B4C3-4AFC-845D-61BBB892F7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61414-BF95-4662-A709-F2B6F7F2D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54EE-0D73-4FDC-8312-4E21BB23DB24}" type="datetimeFigureOut">
              <a:rPr lang="en-US" smtClean="0"/>
              <a:t>8/26/2018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51846-A730-430D-B43A-FDC6D5740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7D134-1616-411F-940C-B252EE427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EBF0A-94C9-4A9B-BA1E-C21ADEFDA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995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5E373FE-062D-4F04-8E42-50A91678E6AE}"/>
              </a:ext>
            </a:extLst>
          </p:cNvPr>
          <p:cNvSpPr/>
          <p:nvPr userDrawn="1"/>
        </p:nvSpPr>
        <p:spPr>
          <a:xfrm>
            <a:off x="0" y="0"/>
            <a:ext cx="12192000" cy="182562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ED4EF-058A-4499-A8C7-69909D11F7DB}"/>
              </a:ext>
            </a:extLst>
          </p:cNvPr>
          <p:cNvGrpSpPr/>
          <p:nvPr userDrawn="1"/>
        </p:nvGrpSpPr>
        <p:grpSpPr>
          <a:xfrm flipH="1">
            <a:off x="2987675" y="-580735"/>
            <a:ext cx="6216650" cy="1935163"/>
            <a:chOff x="2982913" y="-574675"/>
            <a:chExt cx="6216650" cy="1935163"/>
          </a:xfrm>
        </p:grpSpPr>
        <p:sp>
          <p:nvSpPr>
            <p:cNvPr id="16" name="Полилиния: фигура 12">
              <a:extLst>
                <a:ext uri="{FF2B5EF4-FFF2-40B4-BE49-F238E27FC236}">
                  <a16:creationId xmlns:a16="http://schemas.microsoft.com/office/drawing/2014/main" id="{22F590E2-5600-4D15-9219-799BF4457ED8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7" name="Полилиния: фигура 17">
              <a:extLst>
                <a:ext uri="{FF2B5EF4-FFF2-40B4-BE49-F238E27FC236}">
                  <a16:creationId xmlns:a16="http://schemas.microsoft.com/office/drawing/2014/main" id="{C7C61BAA-D5A6-4CD2-916D-D39799A108B2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8" name="Полилиния: фигура 15">
              <a:extLst>
                <a:ext uri="{FF2B5EF4-FFF2-40B4-BE49-F238E27FC236}">
                  <a16:creationId xmlns:a16="http://schemas.microsoft.com/office/drawing/2014/main" id="{EDCDF9A2-F24A-47A6-A70E-E979287ECE4B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9" name="Полилиния: фигура 10">
              <a:extLst>
                <a:ext uri="{FF2B5EF4-FFF2-40B4-BE49-F238E27FC236}">
                  <a16:creationId xmlns:a16="http://schemas.microsoft.com/office/drawing/2014/main" id="{6A149CB9-E9F6-4973-BB43-02862976487A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0" name="Полилиния: фигура 13">
              <a:extLst>
                <a:ext uri="{FF2B5EF4-FFF2-40B4-BE49-F238E27FC236}">
                  <a16:creationId xmlns:a16="http://schemas.microsoft.com/office/drawing/2014/main" id="{47668842-28F9-4DD9-B5EB-BFC4077406EB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DF10AABB-E8F4-4E2E-9A5B-A11E6695C5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275" y="226300"/>
            <a:ext cx="11188589" cy="1404714"/>
          </a:xfrm>
        </p:spPr>
        <p:txBody>
          <a:bodyPr anchor="b">
            <a:normAutofit/>
          </a:bodyPr>
          <a:lstStyle>
            <a:lvl1pPr>
              <a:defRPr lang="en-US" sz="4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CE512-9FAF-49A2-B445-9C789B0C4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275" y="2041347"/>
            <a:ext cx="11188589" cy="4135616"/>
          </a:xfr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D3FC0685-4D60-4734-B09F-372FD83F32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08275" y="6356350"/>
            <a:ext cx="3073125" cy="365125"/>
          </a:xfrm>
        </p:spPr>
        <p:txBody>
          <a:bodyPr/>
          <a:lstStyle/>
          <a:p>
            <a:fld id="{739D54EE-0D73-4FDC-8312-4E21BB23DB24}" type="datetimeFigureOut">
              <a:rPr lang="en-US" smtClean="0"/>
              <a:t>8/26/2018</a:t>
            </a:fld>
            <a:endParaRPr lang="en-US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6625F6F7-8499-4E34-896D-9E1681AAC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E994F3B-479F-42F3-AE36-C259EE6F8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086264" cy="365125"/>
          </a:xfrm>
        </p:spPr>
        <p:txBody>
          <a:bodyPr/>
          <a:lstStyle/>
          <a:p>
            <a:fld id="{360EBF0A-94C9-4A9B-BA1E-C21ADEFDA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543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F894423-F1D8-4448-BE4E-C66A70FF440C}"/>
              </a:ext>
            </a:extLst>
          </p:cNvPr>
          <p:cNvSpPr/>
          <p:nvPr userDrawn="1"/>
        </p:nvSpPr>
        <p:spPr>
          <a:xfrm>
            <a:off x="0" y="0"/>
            <a:ext cx="910600" cy="68588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FD5A2C-B40C-41B6-8486-0060E7D0B499}"/>
              </a:ext>
            </a:extLst>
          </p:cNvPr>
          <p:cNvGrpSpPr/>
          <p:nvPr userDrawn="1"/>
        </p:nvGrpSpPr>
        <p:grpSpPr>
          <a:xfrm>
            <a:off x="288531" y="0"/>
            <a:ext cx="11375568" cy="6857999"/>
            <a:chOff x="408216" y="-849"/>
            <a:chExt cx="11375568" cy="685799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35F5515-DBFB-431E-956A-73730B15AE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08216" y="-849"/>
              <a:ext cx="11375568" cy="6857999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256075D-BF8D-4C2D-A9DA-CFB59002F49B}"/>
                </a:ext>
              </a:extLst>
            </p:cNvPr>
            <p:cNvSpPr/>
            <p:nvPr/>
          </p:nvSpPr>
          <p:spPr>
            <a:xfrm>
              <a:off x="4915716" y="2562225"/>
              <a:ext cx="1631189" cy="1704975"/>
            </a:xfrm>
            <a:prstGeom prst="ellipse">
              <a:avLst/>
            </a:prstGeom>
            <a:solidFill>
              <a:srgbClr val="1B1B1B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925EE08E-CA10-4C5F-97BC-B48B0451A492}"/>
              </a:ext>
            </a:extLst>
          </p:cNvPr>
          <p:cNvSpPr/>
          <p:nvPr userDrawn="1"/>
        </p:nvSpPr>
        <p:spPr>
          <a:xfrm>
            <a:off x="11281400" y="0"/>
            <a:ext cx="910600" cy="685884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Прямоугольник 28">
            <a:extLst>
              <a:ext uri="{FF2B5EF4-FFF2-40B4-BE49-F238E27FC236}">
                <a16:creationId xmlns:a16="http://schemas.microsoft.com/office/drawing/2014/main" id="{8A0A4B2E-2560-4117-A770-DF23BDEC29BC}"/>
              </a:ext>
            </a:extLst>
          </p:cNvPr>
          <p:cNvSpPr/>
          <p:nvPr userDrawn="1"/>
        </p:nvSpPr>
        <p:spPr>
          <a:xfrm rot="5400000">
            <a:off x="2664108" y="-2675485"/>
            <a:ext cx="6841448" cy="12192418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ru-RU" sz="105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73D0A0D-855E-4342-B83E-424B4A493D5B}"/>
              </a:ext>
            </a:extLst>
          </p:cNvPr>
          <p:cNvGrpSpPr/>
          <p:nvPr userDrawn="1"/>
        </p:nvGrpSpPr>
        <p:grpSpPr>
          <a:xfrm>
            <a:off x="2975751" y="-564356"/>
            <a:ext cx="6216650" cy="1935163"/>
            <a:chOff x="2982913" y="-574675"/>
            <a:chExt cx="6216650" cy="1935163"/>
          </a:xfrm>
        </p:grpSpPr>
        <p:sp>
          <p:nvSpPr>
            <p:cNvPr id="19" name="Полилиния: фигура 12">
              <a:extLst>
                <a:ext uri="{FF2B5EF4-FFF2-40B4-BE49-F238E27FC236}">
                  <a16:creationId xmlns:a16="http://schemas.microsoft.com/office/drawing/2014/main" id="{085B9B80-E73A-49D3-BEDA-53569B9B82C5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0" name="Полилиния: фигура 17">
              <a:extLst>
                <a:ext uri="{FF2B5EF4-FFF2-40B4-BE49-F238E27FC236}">
                  <a16:creationId xmlns:a16="http://schemas.microsoft.com/office/drawing/2014/main" id="{D9B488A2-B7A1-4CA1-88BA-3A3165C35DA2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1" name="Полилиния: фигура 15">
              <a:extLst>
                <a:ext uri="{FF2B5EF4-FFF2-40B4-BE49-F238E27FC236}">
                  <a16:creationId xmlns:a16="http://schemas.microsoft.com/office/drawing/2014/main" id="{DB9CEB59-B971-4D1E-A99C-CF0DFF1FDA8A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2" name="Полилиния: фигура 10">
              <a:extLst>
                <a:ext uri="{FF2B5EF4-FFF2-40B4-BE49-F238E27FC236}">
                  <a16:creationId xmlns:a16="http://schemas.microsoft.com/office/drawing/2014/main" id="{D35FF125-B2DE-4DFF-98E7-47BFBBC8D29B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3" name="Полилиния: фигура 13">
              <a:extLst>
                <a:ext uri="{FF2B5EF4-FFF2-40B4-BE49-F238E27FC236}">
                  <a16:creationId xmlns:a16="http://schemas.microsoft.com/office/drawing/2014/main" id="{9457471C-F75F-4E84-A15D-1A45630B30B0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1D4EA1-98F1-4D52-9AB2-178179FB96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197" y="403226"/>
            <a:ext cx="11637271" cy="945588"/>
          </a:xfrm>
        </p:spPr>
        <p:txBody>
          <a:bodyPr anchor="t">
            <a:normAutofit/>
          </a:bodyPr>
          <a:lstStyle>
            <a:lvl1pPr algn="ctr">
              <a:defRPr lang="en-US" sz="2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9442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close up of a logo&#10;&#10;Description generated with high confidence">
            <a:extLst>
              <a:ext uri="{FF2B5EF4-FFF2-40B4-BE49-F238E27FC236}">
                <a16:creationId xmlns:a16="http://schemas.microsoft.com/office/drawing/2014/main" id="{F9AA9814-A4CA-4D4D-95C0-1671163FF0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0" y="0"/>
            <a:ext cx="12192525" cy="6858000"/>
          </a:xfrm>
          <a:prstGeom prst="rect">
            <a:avLst/>
          </a:prstGeom>
        </p:spPr>
      </p:pic>
      <p:sp>
        <p:nvSpPr>
          <p:cNvPr id="25" name="Прямоугольник 28">
            <a:extLst>
              <a:ext uri="{FF2B5EF4-FFF2-40B4-BE49-F238E27FC236}">
                <a16:creationId xmlns:a16="http://schemas.microsoft.com/office/drawing/2014/main" id="{80288483-DBC2-48F1-A175-D448652B374C}"/>
              </a:ext>
            </a:extLst>
          </p:cNvPr>
          <p:cNvSpPr/>
          <p:nvPr userDrawn="1"/>
        </p:nvSpPr>
        <p:spPr>
          <a:xfrm rot="5400000">
            <a:off x="2666790" y="-2668056"/>
            <a:ext cx="6857999" cy="12192418"/>
          </a:xfrm>
          <a:prstGeom prst="rect">
            <a:avLst/>
          </a:prstGeom>
          <a:solidFill>
            <a:schemeClr val="tx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ru-RU" sz="14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73D0A0D-855E-4342-B83E-424B4A493D5B}"/>
              </a:ext>
            </a:extLst>
          </p:cNvPr>
          <p:cNvGrpSpPr/>
          <p:nvPr userDrawn="1"/>
        </p:nvGrpSpPr>
        <p:grpSpPr>
          <a:xfrm>
            <a:off x="2975751" y="-564356"/>
            <a:ext cx="6216650" cy="1935163"/>
            <a:chOff x="2982913" y="-574675"/>
            <a:chExt cx="6216650" cy="1935163"/>
          </a:xfrm>
        </p:grpSpPr>
        <p:sp>
          <p:nvSpPr>
            <p:cNvPr id="19" name="Полилиния: фигура 12">
              <a:extLst>
                <a:ext uri="{FF2B5EF4-FFF2-40B4-BE49-F238E27FC236}">
                  <a16:creationId xmlns:a16="http://schemas.microsoft.com/office/drawing/2014/main" id="{085B9B80-E73A-49D3-BEDA-53569B9B82C5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0" name="Полилиния: фигура 17">
              <a:extLst>
                <a:ext uri="{FF2B5EF4-FFF2-40B4-BE49-F238E27FC236}">
                  <a16:creationId xmlns:a16="http://schemas.microsoft.com/office/drawing/2014/main" id="{D9B488A2-B7A1-4CA1-88BA-3A3165C35DA2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1" name="Полилиния: фигура 15">
              <a:extLst>
                <a:ext uri="{FF2B5EF4-FFF2-40B4-BE49-F238E27FC236}">
                  <a16:creationId xmlns:a16="http://schemas.microsoft.com/office/drawing/2014/main" id="{DB9CEB59-B971-4D1E-A99C-CF0DFF1FDA8A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2" name="Полилиния: фигура 10">
              <a:extLst>
                <a:ext uri="{FF2B5EF4-FFF2-40B4-BE49-F238E27FC236}">
                  <a16:creationId xmlns:a16="http://schemas.microsoft.com/office/drawing/2014/main" id="{D35FF125-B2DE-4DFF-98E7-47BFBBC8D29B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3" name="Полилиния: фигура 13">
              <a:extLst>
                <a:ext uri="{FF2B5EF4-FFF2-40B4-BE49-F238E27FC236}">
                  <a16:creationId xmlns:a16="http://schemas.microsoft.com/office/drawing/2014/main" id="{9457471C-F75F-4E84-A15D-1A45630B30B0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1D4EA1-98F1-4D52-9AB2-178179FB96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197" y="403226"/>
            <a:ext cx="11637271" cy="945588"/>
          </a:xfrm>
        </p:spPr>
        <p:txBody>
          <a:bodyPr anchor="t">
            <a:normAutofit/>
          </a:bodyPr>
          <a:lstStyle>
            <a:lvl1pPr algn="ctr">
              <a:defRPr lang="en-US" sz="2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1347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icture containing green, building&#10;&#10;Description generated with very high confidence">
            <a:extLst>
              <a:ext uri="{FF2B5EF4-FFF2-40B4-BE49-F238E27FC236}">
                <a16:creationId xmlns:a16="http://schemas.microsoft.com/office/drawing/2014/main" id="{D9823306-4A07-407B-9BD7-7087707BEF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Прямоугольник 28">
            <a:extLst>
              <a:ext uri="{FF2B5EF4-FFF2-40B4-BE49-F238E27FC236}">
                <a16:creationId xmlns:a16="http://schemas.microsoft.com/office/drawing/2014/main" id="{BF85E922-92A5-4955-9D80-B34534253A7E}"/>
              </a:ext>
            </a:extLst>
          </p:cNvPr>
          <p:cNvSpPr/>
          <p:nvPr userDrawn="1"/>
        </p:nvSpPr>
        <p:spPr>
          <a:xfrm rot="5400000">
            <a:off x="2666999" y="-2667846"/>
            <a:ext cx="6858000" cy="12192000"/>
          </a:xfrm>
          <a:prstGeom prst="rect">
            <a:avLst/>
          </a:prstGeom>
          <a:solidFill>
            <a:schemeClr val="tx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ru-RU" sz="14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73D0A0D-855E-4342-B83E-424B4A493D5B}"/>
              </a:ext>
            </a:extLst>
          </p:cNvPr>
          <p:cNvGrpSpPr/>
          <p:nvPr userDrawn="1"/>
        </p:nvGrpSpPr>
        <p:grpSpPr>
          <a:xfrm>
            <a:off x="2975751" y="-564356"/>
            <a:ext cx="6216650" cy="1935163"/>
            <a:chOff x="2982913" y="-574675"/>
            <a:chExt cx="6216650" cy="1935163"/>
          </a:xfrm>
        </p:grpSpPr>
        <p:sp>
          <p:nvSpPr>
            <p:cNvPr id="19" name="Полилиния: фигура 12">
              <a:extLst>
                <a:ext uri="{FF2B5EF4-FFF2-40B4-BE49-F238E27FC236}">
                  <a16:creationId xmlns:a16="http://schemas.microsoft.com/office/drawing/2014/main" id="{085B9B80-E73A-49D3-BEDA-53569B9B82C5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0" name="Полилиния: фигура 17">
              <a:extLst>
                <a:ext uri="{FF2B5EF4-FFF2-40B4-BE49-F238E27FC236}">
                  <a16:creationId xmlns:a16="http://schemas.microsoft.com/office/drawing/2014/main" id="{D9B488A2-B7A1-4CA1-88BA-3A3165C35DA2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1" name="Полилиния: фигура 15">
              <a:extLst>
                <a:ext uri="{FF2B5EF4-FFF2-40B4-BE49-F238E27FC236}">
                  <a16:creationId xmlns:a16="http://schemas.microsoft.com/office/drawing/2014/main" id="{DB9CEB59-B971-4D1E-A99C-CF0DFF1FDA8A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2" name="Полилиния: фигура 10">
              <a:extLst>
                <a:ext uri="{FF2B5EF4-FFF2-40B4-BE49-F238E27FC236}">
                  <a16:creationId xmlns:a16="http://schemas.microsoft.com/office/drawing/2014/main" id="{D35FF125-B2DE-4DFF-98E7-47BFBBC8D29B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23" name="Полилиния: фигура 13">
              <a:extLst>
                <a:ext uri="{FF2B5EF4-FFF2-40B4-BE49-F238E27FC236}">
                  <a16:creationId xmlns:a16="http://schemas.microsoft.com/office/drawing/2014/main" id="{9457471C-F75F-4E84-A15D-1A45630B30B0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1D4EA1-98F1-4D52-9AB2-178179FB96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197" y="403226"/>
            <a:ext cx="11637271" cy="945588"/>
          </a:xfrm>
        </p:spPr>
        <p:txBody>
          <a:bodyPr anchor="t">
            <a:normAutofit/>
          </a:bodyPr>
          <a:lstStyle>
            <a:lvl1pPr algn="ctr">
              <a:defRPr lang="en-US" sz="24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4732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8313A-ED3E-4C6E-898C-81CAB861B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54EE-0D73-4FDC-8312-4E21BB23DB24}" type="datetimeFigureOut">
              <a:rPr lang="en-US" smtClean="0"/>
              <a:t>8/26/2018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EFC2F1-8F26-4F41-A048-7AE0FD22F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043CD-B5A2-46E8-B5B7-0A46DC4D4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EBF0A-94C9-4A9B-BA1E-C21ADEFDA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778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E5F00FF-9C6D-4C1D-BA10-0F325A2E9586}"/>
              </a:ext>
            </a:extLst>
          </p:cNvPr>
          <p:cNvSpPr/>
          <p:nvPr userDrawn="1"/>
        </p:nvSpPr>
        <p:spPr>
          <a:xfrm>
            <a:off x="0" y="0"/>
            <a:ext cx="12192000" cy="360011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AC1FFAE-66DB-4219-93A4-3552C130E347}"/>
              </a:ext>
            </a:extLst>
          </p:cNvPr>
          <p:cNvSpPr/>
          <p:nvPr userDrawn="1"/>
        </p:nvSpPr>
        <p:spPr>
          <a:xfrm>
            <a:off x="0" y="3600110"/>
            <a:ext cx="12192000" cy="325788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F13464F-2992-45B5-A184-8A6007F4850B}"/>
              </a:ext>
            </a:extLst>
          </p:cNvPr>
          <p:cNvSpPr/>
          <p:nvPr userDrawn="1"/>
        </p:nvSpPr>
        <p:spPr>
          <a:xfrm>
            <a:off x="8475446" y="1161357"/>
            <a:ext cx="3474237" cy="5472000"/>
          </a:xfrm>
          <a:prstGeom prst="roundRect">
            <a:avLst>
              <a:gd name="adj" fmla="val 0"/>
            </a:avLst>
          </a:prstGeom>
          <a:solidFill>
            <a:srgbClr val="9F361D"/>
          </a:solidFill>
          <a:ln w="19050">
            <a:solidFill>
              <a:srgbClr val="D247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14105E-03E8-445A-90F2-609CF778877E}"/>
              </a:ext>
            </a:extLst>
          </p:cNvPr>
          <p:cNvGrpSpPr/>
          <p:nvPr userDrawn="1"/>
        </p:nvGrpSpPr>
        <p:grpSpPr>
          <a:xfrm flipH="1">
            <a:off x="2987675" y="-580735"/>
            <a:ext cx="6216650" cy="1935163"/>
            <a:chOff x="2982913" y="-574675"/>
            <a:chExt cx="6216650" cy="1935163"/>
          </a:xfrm>
        </p:grpSpPr>
        <p:sp>
          <p:nvSpPr>
            <p:cNvPr id="12" name="Полилиния: фигура 12">
              <a:extLst>
                <a:ext uri="{FF2B5EF4-FFF2-40B4-BE49-F238E27FC236}">
                  <a16:creationId xmlns:a16="http://schemas.microsoft.com/office/drawing/2014/main" id="{B483E038-368A-4C9F-9820-AE41EC03799B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3" name="Полилиния: фигура 17">
              <a:extLst>
                <a:ext uri="{FF2B5EF4-FFF2-40B4-BE49-F238E27FC236}">
                  <a16:creationId xmlns:a16="http://schemas.microsoft.com/office/drawing/2014/main" id="{7341419B-9083-4737-9BB0-E8D0390907EC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4" name="Полилиния: фигура 15">
              <a:extLst>
                <a:ext uri="{FF2B5EF4-FFF2-40B4-BE49-F238E27FC236}">
                  <a16:creationId xmlns:a16="http://schemas.microsoft.com/office/drawing/2014/main" id="{C15068D9-07BB-4882-9BC2-11C67EE4D1B6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5" name="Полилиния: фигура 10">
              <a:extLst>
                <a:ext uri="{FF2B5EF4-FFF2-40B4-BE49-F238E27FC236}">
                  <a16:creationId xmlns:a16="http://schemas.microsoft.com/office/drawing/2014/main" id="{64812056-FC33-4A74-95D9-6A8B85417C4E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sp>
          <p:nvSpPr>
            <p:cNvPr id="16" name="Полилиния: фигура 13">
              <a:extLst>
                <a:ext uri="{FF2B5EF4-FFF2-40B4-BE49-F238E27FC236}">
                  <a16:creationId xmlns:a16="http://schemas.microsoft.com/office/drawing/2014/main" id="{1FF84DA7-3B36-4AC6-9A01-446CB8DCA7BC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32445A-6E54-4AAB-9280-95DE100448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275" y="226300"/>
            <a:ext cx="11188589" cy="704157"/>
          </a:xfrm>
        </p:spPr>
        <p:txBody>
          <a:bodyPr anchor="b">
            <a:normAutofit/>
          </a:bodyPr>
          <a:lstStyle>
            <a:lvl1pPr>
              <a:defRPr lang="en-US" sz="3200" kern="1200" dirty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1A478-0885-4F05-8D53-B833B4CA57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136" y="1187414"/>
            <a:ext cx="7737994" cy="5444286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4EC1AF-3B34-4B97-BADE-332955EE56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50643" y="1610476"/>
            <a:ext cx="2946222" cy="464964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5466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50D9F73-C536-4DBB-ABC7-3AF2DA8AE782}"/>
              </a:ext>
            </a:extLst>
          </p:cNvPr>
          <p:cNvGrpSpPr/>
          <p:nvPr userDrawn="1"/>
        </p:nvGrpSpPr>
        <p:grpSpPr>
          <a:xfrm rot="16200000" flipH="1">
            <a:off x="-2712790" y="2451892"/>
            <a:ext cx="6216650" cy="1935163"/>
            <a:chOff x="2982913" y="-574675"/>
            <a:chExt cx="6216650" cy="1935163"/>
          </a:xfrm>
        </p:grpSpPr>
        <p:sp>
          <p:nvSpPr>
            <p:cNvPr id="10" name="Полилиния: фигура 12">
              <a:extLst>
                <a:ext uri="{FF2B5EF4-FFF2-40B4-BE49-F238E27FC236}">
                  <a16:creationId xmlns:a16="http://schemas.microsoft.com/office/drawing/2014/main" id="{C83744E3-B76D-47B1-9922-6AE5D1BABC1C}"/>
                </a:ext>
              </a:extLst>
            </p:cNvPr>
            <p:cNvSpPr/>
            <p:nvPr/>
          </p:nvSpPr>
          <p:spPr>
            <a:xfrm rot="2688700">
              <a:off x="5514975" y="-574675"/>
              <a:ext cx="1157288" cy="1149350"/>
            </a:xfrm>
            <a:custGeom>
              <a:avLst/>
              <a:gdLst>
                <a:gd name="connsiteX0" fmla="*/ 0 w 1157505"/>
                <a:gd name="connsiteY0" fmla="*/ 1149920 h 1149920"/>
                <a:gd name="connsiteX1" fmla="*/ 1157505 w 1157505"/>
                <a:gd name="connsiteY1" fmla="*/ 0 h 1149920"/>
                <a:gd name="connsiteX2" fmla="*/ 1157505 w 1157505"/>
                <a:gd name="connsiteY2" fmla="*/ 1149920 h 114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7505" h="1149920">
                  <a:moveTo>
                    <a:pt x="0" y="1149920"/>
                  </a:moveTo>
                  <a:lnTo>
                    <a:pt x="1157505" y="0"/>
                  </a:lnTo>
                  <a:lnTo>
                    <a:pt x="1157505" y="114992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1" name="Полилиния: фигура 17">
              <a:extLst>
                <a:ext uri="{FF2B5EF4-FFF2-40B4-BE49-F238E27FC236}">
                  <a16:creationId xmlns:a16="http://schemas.microsoft.com/office/drawing/2014/main" id="{73D22470-9745-4871-B80A-F5051ED2F97E}"/>
                </a:ext>
              </a:extLst>
            </p:cNvPr>
            <p:cNvSpPr/>
            <p:nvPr/>
          </p:nvSpPr>
          <p:spPr>
            <a:xfrm rot="2688700">
              <a:off x="6907213" y="-128588"/>
              <a:ext cx="1490662" cy="1489076"/>
            </a:xfrm>
            <a:custGeom>
              <a:avLst/>
              <a:gdLst>
                <a:gd name="connsiteX0" fmla="*/ 0 w 1489710"/>
                <a:gd name="connsiteY0" fmla="*/ 616739 h 1489710"/>
                <a:gd name="connsiteX1" fmla="*/ 620807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39"/>
                  </a:moveTo>
                  <a:lnTo>
                    <a:pt x="620807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 dirty="0"/>
            </a:p>
          </p:txBody>
        </p:sp>
        <p:sp>
          <p:nvSpPr>
            <p:cNvPr id="12" name="Полилиния: фигура 15">
              <a:extLst>
                <a:ext uri="{FF2B5EF4-FFF2-40B4-BE49-F238E27FC236}">
                  <a16:creationId xmlns:a16="http://schemas.microsoft.com/office/drawing/2014/main" id="{8B3CC523-A8E9-4939-A4CB-A92EE895BF7A}"/>
                </a:ext>
              </a:extLst>
            </p:cNvPr>
            <p:cNvSpPr/>
            <p:nvPr/>
          </p:nvSpPr>
          <p:spPr>
            <a:xfrm rot="2688700">
              <a:off x="3794125" y="-128588"/>
              <a:ext cx="1490663" cy="1489076"/>
            </a:xfrm>
            <a:custGeom>
              <a:avLst/>
              <a:gdLst>
                <a:gd name="connsiteX0" fmla="*/ 0 w 1489710"/>
                <a:gd name="connsiteY0" fmla="*/ 616740 h 1489710"/>
                <a:gd name="connsiteX1" fmla="*/ 620808 w 1489710"/>
                <a:gd name="connsiteY1" fmla="*/ 0 h 1489710"/>
                <a:gd name="connsiteX2" fmla="*/ 1489710 w 1489710"/>
                <a:gd name="connsiteY2" fmla="*/ 0 h 1489710"/>
                <a:gd name="connsiteX3" fmla="*/ 1489710 w 1489710"/>
                <a:gd name="connsiteY3" fmla="*/ 1489710 h 1489710"/>
                <a:gd name="connsiteX4" fmla="*/ 0 w 1489710"/>
                <a:gd name="connsiteY4" fmla="*/ 1489710 h 148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710" h="1489710">
                  <a:moveTo>
                    <a:pt x="0" y="616740"/>
                  </a:moveTo>
                  <a:lnTo>
                    <a:pt x="620808" y="0"/>
                  </a:lnTo>
                  <a:lnTo>
                    <a:pt x="1489710" y="0"/>
                  </a:lnTo>
                  <a:lnTo>
                    <a:pt x="1489710" y="1489710"/>
                  </a:lnTo>
                  <a:lnTo>
                    <a:pt x="0" y="1489710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3" name="Полилиния: фигура 10">
              <a:extLst>
                <a:ext uri="{FF2B5EF4-FFF2-40B4-BE49-F238E27FC236}">
                  <a16:creationId xmlns:a16="http://schemas.microsoft.com/office/drawing/2014/main" id="{44FEB0E8-C4D3-4C25-82DE-070308039F7C}"/>
                </a:ext>
              </a:extLst>
            </p:cNvPr>
            <p:cNvSpPr/>
            <p:nvPr/>
          </p:nvSpPr>
          <p:spPr>
            <a:xfrm rot="2688700">
              <a:off x="2982913" y="-320675"/>
              <a:ext cx="646112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388B51B0-32B1-4F5D-A34B-A10B6FF45793}"/>
                </a:ext>
              </a:extLst>
            </p:cNvPr>
            <p:cNvSpPr/>
            <p:nvPr/>
          </p:nvSpPr>
          <p:spPr>
            <a:xfrm rot="2688700">
              <a:off x="8551863" y="-320675"/>
              <a:ext cx="647700" cy="641350"/>
            </a:xfrm>
            <a:custGeom>
              <a:avLst/>
              <a:gdLst>
                <a:gd name="connsiteX0" fmla="*/ 0 w 646332"/>
                <a:gd name="connsiteY0" fmla="*/ 642097 h 642097"/>
                <a:gd name="connsiteX1" fmla="*/ 646332 w 646332"/>
                <a:gd name="connsiteY1" fmla="*/ 0 h 642097"/>
                <a:gd name="connsiteX2" fmla="*/ 646332 w 646332"/>
                <a:gd name="connsiteY2" fmla="*/ 642097 h 64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6332" h="642097">
                  <a:moveTo>
                    <a:pt x="0" y="642097"/>
                  </a:moveTo>
                  <a:lnTo>
                    <a:pt x="646332" y="0"/>
                  </a:lnTo>
                  <a:lnTo>
                    <a:pt x="646332" y="642097"/>
                  </a:lnTo>
                  <a:close/>
                </a:path>
              </a:pathLst>
            </a:custGeom>
            <a:solidFill>
              <a:srgbClr val="9F36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sz="1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2DABE7EF-9BFF-43D8-B3E3-8B1A308EC4BD}"/>
              </a:ext>
            </a:extLst>
          </p:cNvPr>
          <p:cNvSpPr/>
          <p:nvPr userDrawn="1"/>
        </p:nvSpPr>
        <p:spPr>
          <a:xfrm>
            <a:off x="2307939" y="-4794"/>
            <a:ext cx="5434313" cy="68627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42C05-0AC9-4246-A2D1-A1512FD165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631" y="1476824"/>
            <a:ext cx="1782095" cy="678735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LABEL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8A2584-11BE-41E0-AB0E-875B0F537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438400" y="288758"/>
            <a:ext cx="5181600" cy="628850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2F9340-7EF4-4F19-8547-F395019A0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17942" y="288757"/>
            <a:ext cx="4114800" cy="6288505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9658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8C71-ECAF-41E0-920D-D35C237D3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A6ABDC-6B48-4B48-8AB7-F6CEDFAD70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E2D15-4EDC-4C1D-9885-608AE78FA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D54EE-0D73-4FDC-8312-4E21BB23DB24}" type="datetimeFigureOut">
              <a:rPr lang="en-US" smtClean="0"/>
              <a:t>8/26/2018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AE146-E6F2-4080-B8B2-E0B6CF334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D65B9-F6CE-4758-8438-1A5FA3727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EBF0A-94C9-4A9B-BA1E-C21ADEFDA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58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0455C-46C2-4218-ABFC-4AC71D509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51695-6D3F-45A5-97FE-2B38F5DE0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454FD-AC2F-4A24-B05A-0A3675E92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D54EE-0D73-4FDC-8312-4E21BB23DB24}" type="datetimeFigureOut">
              <a:rPr lang="en-US" smtClean="0"/>
              <a:t>8/26/2018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18123-FF77-4649-B9E6-C043C827EC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E6973-B384-4996-A6E4-1FDE0C7C3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0EBF0A-94C9-4A9B-BA1E-C21ADEFDA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555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60" r:id="rId4"/>
    <p:sldLayoutId id="2147483661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3" Type="http://schemas.openxmlformats.org/officeDocument/2006/relationships/image" Target="../media/image10.png"/><Relationship Id="rId7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10" Type="http://schemas.openxmlformats.org/officeDocument/2006/relationships/image" Target="../media/image22.png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D9E0EE3-EB7D-4DB9-A8A3-82C8147605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lvl="0"/>
            <a:r>
              <a:rPr lang="en-US" altLang="en-US" sz="6600" dirty="0"/>
              <a:t>LOOPS</a:t>
            </a:r>
          </a:p>
        </p:txBody>
      </p:sp>
      <p:sp>
        <p:nvSpPr>
          <p:cNvPr id="7" name="Text Placeholder 1" descr="In a world where downtime is more wishful thinking than reality, it’s essential that your home offers true tranquility, space, and comfort.">
            <a:extLst>
              <a:ext uri="{FF2B5EF4-FFF2-40B4-BE49-F238E27FC236}">
                <a16:creationId xmlns:a16="http://schemas.microsoft.com/office/drawing/2014/main" id="{E11E440F-5B8D-4E8B-9034-B4B61B7E5C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51963" y="1089395"/>
            <a:ext cx="3928102" cy="1716214"/>
          </a:xfrm>
        </p:spPr>
        <p:txBody>
          <a:bodyPr/>
          <a:lstStyle/>
          <a:p>
            <a:pPr algn="r"/>
            <a:r>
              <a:rPr lang="en-US" dirty="0"/>
              <a:t>This lightning lesson lays out the foundation for learning the concept of loops in Visual C#. </a:t>
            </a:r>
            <a:endParaRPr lang="en-US" altLang="en-US" dirty="0"/>
          </a:p>
        </p:txBody>
      </p:sp>
      <p:sp>
        <p:nvSpPr>
          <p:cNvPr id="8" name="Text Placeholder 2" descr="Designed to make the most of natural light, with soaring ceilings, 8ft doors, and spacious enough for the largest of  families, this really is a place where your home really can be your castle.">
            <a:extLst>
              <a:ext uri="{FF2B5EF4-FFF2-40B4-BE49-F238E27FC236}">
                <a16:creationId xmlns:a16="http://schemas.microsoft.com/office/drawing/2014/main" id="{498DA70D-0CA3-4389-9DCD-F7B9FFB80A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1963" y="4042863"/>
            <a:ext cx="3928102" cy="1716214"/>
          </a:xfrm>
        </p:spPr>
        <p:txBody>
          <a:bodyPr/>
          <a:lstStyle/>
          <a:p>
            <a:pPr algn="r"/>
            <a:r>
              <a:rPr lang="en-US" dirty="0"/>
              <a:t>A loop is a block of code that’s specified once but may be carried out several times in succession.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A28799-168A-4E5B-BAD9-C9248E9A1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8328" y="2293690"/>
            <a:ext cx="2438400" cy="2438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F7933D-6815-4947-B621-8530ECD95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073" y="2382473"/>
            <a:ext cx="5124910" cy="2130804"/>
          </a:xfrm>
        </p:spPr>
        <p:txBody>
          <a:bodyPr>
            <a:normAutofit fontScale="90000"/>
          </a:bodyPr>
          <a:lstStyle/>
          <a:p>
            <a:r>
              <a:rPr lang="en-US" dirty="0"/>
              <a:t>GRAND CIRCUS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LIGHTNING LESSON</a:t>
            </a:r>
          </a:p>
        </p:txBody>
      </p:sp>
    </p:spTree>
    <p:extLst>
      <p:ext uri="{BB962C8B-B14F-4D97-AF65-F5344CB8AC3E}">
        <p14:creationId xmlns:p14="http://schemas.microsoft.com/office/powerpoint/2010/main" val="2843007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89204-4D5C-4031-97F7-28E3F937B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INFINITE LOOP</a:t>
            </a:r>
            <a:br>
              <a:rPr lang="en-US" dirty="0"/>
            </a:br>
            <a:r>
              <a:rPr lang="en-US" sz="1800" dirty="0"/>
              <a:t>An endless loop that does not terminate.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E21312-B43C-4DDA-8119-B7FB8EE7F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98120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136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9BBB6-A404-4C6E-B21F-AFACAEEC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BREAK STATEMENT</a:t>
            </a:r>
            <a:br>
              <a:rPr lang="en-US" dirty="0"/>
            </a:br>
            <a:r>
              <a:rPr lang="en-US" sz="1600" dirty="0"/>
              <a:t>Terminates the closest enclosing loop in which it appears.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A21BBB-C386-4A1A-BD9C-CEB558A56D88}"/>
              </a:ext>
            </a:extLst>
          </p:cNvPr>
          <p:cNvSpPr/>
          <p:nvPr/>
        </p:nvSpPr>
        <p:spPr>
          <a:xfrm>
            <a:off x="3649581" y="2549232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number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fibonacciNumbers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(number);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number.Equals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specialNumber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	break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565F74-A7AD-456D-8482-1D34B7D60468}"/>
              </a:ext>
            </a:extLst>
          </p:cNvPr>
          <p:cNvSpPr/>
          <p:nvPr/>
        </p:nvSpPr>
        <p:spPr>
          <a:xfrm>
            <a:off x="508275" y="5134555"/>
            <a:ext cx="628261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specialNumber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13;</a:t>
            </a:r>
            <a:endParaRPr lang="en-US" sz="1400" dirty="0"/>
          </a:p>
          <a:p>
            <a:endParaRPr lang="en-US" sz="1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fibonacciNumbers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[]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1, 1, 2, 3, 5, 8, 13, 21, 34, 55, 89, 144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433060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9BBB6-A404-4C6E-B21F-AFACAEEC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CONTINUE STATEMENT</a:t>
            </a:r>
            <a:br>
              <a:rPr lang="en-US" dirty="0"/>
            </a:br>
            <a:r>
              <a:rPr lang="en-US" sz="1600" dirty="0"/>
              <a:t>Passes control to the next iteration of the closest enclosing loop in which it appears.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565F74-A7AD-456D-8482-1D34B7D60468}"/>
              </a:ext>
            </a:extLst>
          </p:cNvPr>
          <p:cNvSpPr/>
          <p:nvPr/>
        </p:nvSpPr>
        <p:spPr>
          <a:xfrm>
            <a:off x="508275" y="5134555"/>
            <a:ext cx="628261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specialNumber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13;</a:t>
            </a:r>
            <a:endParaRPr lang="en-US" sz="1400" dirty="0"/>
          </a:p>
          <a:p>
            <a:endParaRPr lang="en-US" sz="1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fibonacciNumbers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[]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1, 1, 2, 3, 5, 8, 13, 21, 34, 55, 89, 144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55701E-BB29-408B-9097-31E529A7FDFE}"/>
              </a:ext>
            </a:extLst>
          </p:cNvPr>
          <p:cNvSpPr/>
          <p:nvPr/>
        </p:nvSpPr>
        <p:spPr>
          <a:xfrm>
            <a:off x="3470088" y="2549232"/>
            <a:ext cx="52518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number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fibonacciNumbers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number.Equals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specialNumber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continue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(number);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21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47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30B4D-566D-4845-B681-CFC0DE4B0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276" y="2013466"/>
            <a:ext cx="11188589" cy="704157"/>
          </a:xfrm>
        </p:spPr>
        <p:txBody>
          <a:bodyPr>
            <a:noAutofit/>
          </a:bodyPr>
          <a:lstStyle/>
          <a:p>
            <a:r>
              <a:rPr lang="en-US" sz="4800" dirty="0"/>
              <a:t>	HANDS ON EXAMPLE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D4249D-5306-410B-9C06-2B6EC6A4E6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50643" y="1610476"/>
            <a:ext cx="2946222" cy="4987504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Write a FOR LOOP</a:t>
            </a:r>
          </a:p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that writes the numbers</a:t>
            </a:r>
          </a:p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from 1 – 10 backwards on the screen!</a:t>
            </a:r>
          </a:p>
          <a:p>
            <a:endParaRPr lang="en-US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You can use the following to output</a:t>
            </a:r>
          </a:p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text to your screen:</a:t>
            </a:r>
          </a:p>
          <a:p>
            <a:endParaRPr lang="en-US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US" sz="1400" dirty="0" err="1">
                <a:latin typeface="Century Gothic" panose="020B0502020202020204" pitchFamily="34" charset="0"/>
              </a:rPr>
              <a:t>Console.WriteLine</a:t>
            </a:r>
            <a:r>
              <a:rPr lang="en-US" sz="1400" dirty="0">
                <a:latin typeface="Century Gothic" panose="020B0502020202020204" pitchFamily="34" charset="0"/>
              </a:rPr>
              <a:t>(</a:t>
            </a:r>
            <a:r>
              <a:rPr lang="en-US" sz="1400" dirty="0" err="1">
                <a:latin typeface="Century Gothic" panose="020B0502020202020204" pitchFamily="34" charset="0"/>
              </a:rPr>
              <a:t>myValue</a:t>
            </a:r>
            <a:r>
              <a:rPr lang="en-US" sz="1400" dirty="0">
                <a:latin typeface="Century Gothic" panose="020B0502020202020204" pitchFamily="34" charset="0"/>
              </a:rPr>
              <a:t>);</a:t>
            </a:r>
          </a:p>
          <a:p>
            <a:endParaRPr lang="en-US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… where </a:t>
            </a:r>
            <a:r>
              <a:rPr lang="en-US" dirty="0" err="1">
                <a:latin typeface="Century Gothic" panose="020B0502020202020204" pitchFamily="34" charset="0"/>
              </a:rPr>
              <a:t>myValue</a:t>
            </a:r>
            <a:r>
              <a:rPr lang="en-US" dirty="0">
                <a:latin typeface="Century Gothic" panose="020B0502020202020204" pitchFamily="34" charset="0"/>
              </a:rPr>
              <a:t> is the</a:t>
            </a:r>
          </a:p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name of your </a:t>
            </a:r>
            <a:r>
              <a:rPr lang="en-US" dirty="0">
                <a:latin typeface="Century Gothic" panose="020B0502020202020204" pitchFamily="34" charset="0"/>
              </a:rPr>
              <a:t>variable.</a:t>
            </a:r>
            <a:endParaRPr lang="en-US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TextBox 2nd Floor">
            <a:extLst>
              <a:ext uri="{FF2B5EF4-FFF2-40B4-BE49-F238E27FC236}">
                <a16:creationId xmlns:a16="http://schemas.microsoft.com/office/drawing/2014/main" id="{AFC66286-FD46-41B1-B334-4E6BDA1AD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2389075" y="1828800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Floor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2nd Floor Top">
                <a:extLst>
                  <a:ext uri="{FF2B5EF4-FFF2-40B4-BE49-F238E27FC236}">
                    <a16:creationId xmlns:a16="http://schemas.microsoft.com/office/drawing/2014/main" id="{36C8EACE-85B9-4446-91EF-E7F8FF0AEF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-3387145" y="2294964"/>
              <a:ext cx="2988999" cy="430301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88999" cy="4303016"/>
                    </a:xfrm>
                    <a:prstGeom prst="rect">
                      <a:avLst/>
                    </a:prstGeom>
                  </am3d:spPr>
                  <am3d:camera>
                    <am3d:pos x="0" y="0" z="57794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8" d="1000000"/>
                    <am3d:preTrans dx="-92097212" dy="-9194319" dz="-15162679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2nd Floor Top">
                <a:extLst>
                  <a:ext uri="{FF2B5EF4-FFF2-40B4-BE49-F238E27FC236}">
                    <a16:creationId xmlns:a16="http://schemas.microsoft.com/office/drawing/2014/main" id="{36C8EACE-85B9-4446-91EF-E7F8FF0AEF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3387145" y="2294964"/>
                <a:ext cx="2988999" cy="4303016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3rd Floor">
            <a:extLst>
              <a:ext uri="{FF2B5EF4-FFF2-40B4-BE49-F238E27FC236}">
                <a16:creationId xmlns:a16="http://schemas.microsoft.com/office/drawing/2014/main" id="{0FAAB109-C81C-4FAA-AE05-34053E9A4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6379464" y="1828800"/>
            <a:ext cx="968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Floor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" name="3D 3rd Floor Top">
                <a:extLst>
                  <a:ext uri="{FF2B5EF4-FFF2-40B4-BE49-F238E27FC236}">
                    <a16:creationId xmlns:a16="http://schemas.microsoft.com/office/drawing/2014/main" id="{1AC42AED-F370-4130-933E-5874619B3A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-7415784" y="2294964"/>
              <a:ext cx="3030175" cy="4046587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3030175" cy="4046587"/>
                    </a:xfrm>
                    <a:prstGeom prst="rect">
                      <a:avLst/>
                    </a:prstGeom>
                  </am3d:spPr>
                  <am3d:camera>
                    <am3d:pos x="0" y="0" z="5889197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1" d="1000000"/>
                    <am3d:preTrans dx="-92623560" dy="-16868570" dz="-15352191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58446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" name="3D 3rd Floor Top">
                <a:extLst>
                  <a:ext uri="{FF2B5EF4-FFF2-40B4-BE49-F238E27FC236}">
                    <a16:creationId xmlns:a16="http://schemas.microsoft.com/office/drawing/2014/main" id="{1AC42AED-F370-4130-933E-5874619B3A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7415784" y="2294964"/>
                <a:ext cx="3030175" cy="4046587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F47BAB26-EA16-4A6F-9D8C-E2F21262D2B8}"/>
              </a:ext>
            </a:extLst>
          </p:cNvPr>
          <p:cNvSpPr/>
          <p:nvPr/>
        </p:nvSpPr>
        <p:spPr>
          <a:xfrm>
            <a:off x="2718989" y="4318257"/>
            <a:ext cx="3810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n-NO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nn-NO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n-NO" dirty="0">
                <a:solidFill>
                  <a:srgbClr val="000000"/>
                </a:solidFill>
                <a:latin typeface="Consolas" panose="020B0609020204030204" pitchFamily="49" charset="0"/>
              </a:rPr>
              <a:t> i = 10; i &gt; 0; i--)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F195DA-B5A2-4429-8015-469F16CD6A16}"/>
              </a:ext>
            </a:extLst>
          </p:cNvPr>
          <p:cNvSpPr txBox="1"/>
          <p:nvPr/>
        </p:nvSpPr>
        <p:spPr>
          <a:xfrm>
            <a:off x="153658" y="6459480"/>
            <a:ext cx="1426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D24726"/>
                </a:solidFill>
              </a:rPr>
              <a:t>[SHOW ANSWER]</a:t>
            </a:r>
          </a:p>
        </p:txBody>
      </p:sp>
    </p:spTree>
    <p:extLst>
      <p:ext uri="{BB962C8B-B14F-4D97-AF65-F5344CB8AC3E}">
        <p14:creationId xmlns:p14="http://schemas.microsoft.com/office/powerpoint/2010/main" val="3413889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2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D9E0EE3-EB7D-4DB9-A8A3-82C8147605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lvl="0"/>
            <a:r>
              <a:rPr lang="en-US" altLang="en-US" sz="6600" dirty="0"/>
              <a:t>LOOPS</a:t>
            </a:r>
          </a:p>
        </p:txBody>
      </p:sp>
      <p:sp>
        <p:nvSpPr>
          <p:cNvPr id="7" name="Text Placeholder 1" descr="In a world where downtime is more wishful thinking than reality, it’s essential that your home offers true tranquility, space, and comfort.">
            <a:extLst>
              <a:ext uri="{FF2B5EF4-FFF2-40B4-BE49-F238E27FC236}">
                <a16:creationId xmlns:a16="http://schemas.microsoft.com/office/drawing/2014/main" id="{E11E440F-5B8D-4E8B-9034-B4B61B7E5C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51963" y="1089395"/>
            <a:ext cx="3928102" cy="1716214"/>
          </a:xfrm>
        </p:spPr>
        <p:txBody>
          <a:bodyPr/>
          <a:lstStyle/>
          <a:p>
            <a:pPr algn="r"/>
            <a:r>
              <a:rPr lang="en-US" dirty="0"/>
              <a:t>This lightning lesson lays out the foundation for learning the concept of loops in Visual C#. </a:t>
            </a:r>
            <a:endParaRPr lang="en-US" altLang="en-US" dirty="0"/>
          </a:p>
        </p:txBody>
      </p:sp>
      <p:sp>
        <p:nvSpPr>
          <p:cNvPr id="8" name="Text Placeholder 2" descr="Designed to make the most of natural light, with soaring ceilings, 8ft doors, and spacious enough for the largest of  families, this really is a place where your home really can be your castle.">
            <a:extLst>
              <a:ext uri="{FF2B5EF4-FFF2-40B4-BE49-F238E27FC236}">
                <a16:creationId xmlns:a16="http://schemas.microsoft.com/office/drawing/2014/main" id="{498DA70D-0CA3-4389-9DCD-F7B9FFB80A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1963" y="4042863"/>
            <a:ext cx="3928102" cy="1716214"/>
          </a:xfrm>
        </p:spPr>
        <p:txBody>
          <a:bodyPr/>
          <a:lstStyle/>
          <a:p>
            <a:pPr algn="r"/>
            <a:r>
              <a:rPr lang="en-US" dirty="0"/>
              <a:t>A loop is a block of code that’s specified once but may be carried out several times in succession.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F7933D-6815-4947-B621-8530ECD95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073" y="2883159"/>
            <a:ext cx="5124910" cy="1630118"/>
          </a:xfrm>
        </p:spPr>
        <p:txBody>
          <a:bodyPr>
            <a:normAutofit/>
          </a:bodyPr>
          <a:lstStyle/>
          <a:p>
            <a:r>
              <a:rPr lang="en-US" sz="2000" dirty="0"/>
              <a:t>github.com/PauloPolaco/GCExLoops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https://repl.it</a:t>
            </a:r>
          </a:p>
        </p:txBody>
      </p:sp>
    </p:spTree>
    <p:extLst>
      <p:ext uri="{BB962C8B-B14F-4D97-AF65-F5344CB8AC3E}">
        <p14:creationId xmlns:p14="http://schemas.microsoft.com/office/powerpoint/2010/main" val="68437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AF3F9-29F3-4C46-9AAD-D38CC902B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18" y="2903114"/>
            <a:ext cx="1782095" cy="1051772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TYPES</a:t>
            </a:r>
            <a:br>
              <a:rPr lang="en-US" dirty="0"/>
            </a:br>
            <a:r>
              <a:rPr lang="en-US" dirty="0"/>
              <a:t>OF</a:t>
            </a:r>
            <a:br>
              <a:rPr lang="en-US" dirty="0"/>
            </a:br>
            <a:r>
              <a:rPr lang="en-US" dirty="0"/>
              <a:t>LOOPS</a:t>
            </a:r>
          </a:p>
        </p:txBody>
      </p:sp>
      <p:sp>
        <p:nvSpPr>
          <p:cNvPr id="13" name="TextBox 1st Floor" descr="1st FLOOR: &#10;Whitewashed exterior provides a contemporary, yet classical, finish ">
            <a:extLst>
              <a:ext uri="{FF2B5EF4-FFF2-40B4-BE49-F238E27FC236}">
                <a16:creationId xmlns:a16="http://schemas.microsoft.com/office/drawing/2014/main" id="{79CCEBB4-7355-4447-8CE6-70547CB945E8}"/>
              </a:ext>
            </a:extLst>
          </p:cNvPr>
          <p:cNvSpPr txBox="1"/>
          <p:nvPr/>
        </p:nvSpPr>
        <p:spPr>
          <a:xfrm>
            <a:off x="8223506" y="5334322"/>
            <a:ext cx="3502481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FOREACH: 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Repeats some code for all items in a list or array.</a:t>
            </a:r>
          </a:p>
        </p:txBody>
      </p:sp>
      <p:sp>
        <p:nvSpPr>
          <p:cNvPr id="12" name="TextBox 2nd Floor" descr="2nd FLOOR:&#10;Floor: Strategic window placement for an aesthetically pleasing exterior">
            <a:extLst>
              <a:ext uri="{FF2B5EF4-FFF2-40B4-BE49-F238E27FC236}">
                <a16:creationId xmlns:a16="http://schemas.microsoft.com/office/drawing/2014/main" id="{443A647A-755F-43FC-A450-7E6427710BF9}"/>
              </a:ext>
            </a:extLst>
          </p:cNvPr>
          <p:cNvSpPr txBox="1"/>
          <p:nvPr/>
        </p:nvSpPr>
        <p:spPr>
          <a:xfrm>
            <a:off x="8118731" y="3753900"/>
            <a:ext cx="3738751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FOR: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Repeats some code for some specified range.</a:t>
            </a:r>
          </a:p>
        </p:txBody>
      </p:sp>
      <p:sp>
        <p:nvSpPr>
          <p:cNvPr id="11" name="TextBox 3rd Floor" descr="3rd FLOOR: &#10;Natural stone complements the surrounding environment">
            <a:extLst>
              <a:ext uri="{FF2B5EF4-FFF2-40B4-BE49-F238E27FC236}">
                <a16:creationId xmlns:a16="http://schemas.microsoft.com/office/drawing/2014/main" id="{DF3D9004-3108-482D-A0C9-45B09A3C0ADA}"/>
              </a:ext>
            </a:extLst>
          </p:cNvPr>
          <p:cNvSpPr txBox="1"/>
          <p:nvPr/>
        </p:nvSpPr>
        <p:spPr>
          <a:xfrm>
            <a:off x="8156831" y="2173481"/>
            <a:ext cx="366199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DO … WHILE: 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Tests the condition at the end of the loop body.</a:t>
            </a:r>
          </a:p>
        </p:txBody>
      </p:sp>
      <p:sp>
        <p:nvSpPr>
          <p:cNvPr id="10" name="TextBox Roof" descr="ROOF: &#10;Dazzling Mediterranean Roman style roof tiles">
            <a:extLst>
              <a:ext uri="{FF2B5EF4-FFF2-40B4-BE49-F238E27FC236}">
                <a16:creationId xmlns:a16="http://schemas.microsoft.com/office/drawing/2014/main" id="{AC5C0364-541E-443A-9C81-6435F16B3C4F}"/>
              </a:ext>
            </a:extLst>
          </p:cNvPr>
          <p:cNvSpPr txBox="1"/>
          <p:nvPr/>
        </p:nvSpPr>
        <p:spPr>
          <a:xfrm>
            <a:off x="8185406" y="612112"/>
            <a:ext cx="358330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WHILE: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Repeats some code while a given condition is true.</a:t>
            </a:r>
          </a:p>
        </p:txBody>
      </p:sp>
      <p:grpSp>
        <p:nvGrpSpPr>
          <p:cNvPr id="14" name="Top Line">
            <a:extLst>
              <a:ext uri="{FF2B5EF4-FFF2-40B4-BE49-F238E27FC236}">
                <a16:creationId xmlns:a16="http://schemas.microsoft.com/office/drawing/2014/main" id="{FB1B11DA-942A-4603-8BDC-C4EDC7755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87070" y="1740886"/>
            <a:ext cx="3409517" cy="211015"/>
            <a:chOff x="8187070" y="1740886"/>
            <a:chExt cx="3409517" cy="21101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A38A118-796E-4E86-AC24-B4E4D435A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9976587" y="217971"/>
              <a:ext cx="0" cy="3240000"/>
            </a:xfrm>
            <a:prstGeom prst="line">
              <a:avLst/>
            </a:prstGeom>
            <a:ln w="19050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Овал 25">
              <a:extLst>
                <a:ext uri="{FF2B5EF4-FFF2-40B4-BE49-F238E27FC236}">
                  <a16:creationId xmlns:a16="http://schemas.microsoft.com/office/drawing/2014/main" id="{1E606FEE-30BB-4291-818C-0E727A7F5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87070" y="1740886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grpSp>
        <p:nvGrpSpPr>
          <p:cNvPr id="17" name="Middle Line">
            <a:extLst>
              <a:ext uri="{FF2B5EF4-FFF2-40B4-BE49-F238E27FC236}">
                <a16:creationId xmlns:a16="http://schemas.microsoft.com/office/drawing/2014/main" id="{D7184778-A4C0-403E-9B98-CA80EC41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94803" y="3357854"/>
            <a:ext cx="3409517" cy="211015"/>
            <a:chOff x="8187070" y="1740886"/>
            <a:chExt cx="3409517" cy="211015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6F9F928-28CD-49E0-8381-0727959241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9976587" y="217971"/>
              <a:ext cx="0" cy="3240000"/>
            </a:xfrm>
            <a:prstGeom prst="line">
              <a:avLst/>
            </a:prstGeom>
            <a:ln w="19050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Овал 25">
              <a:extLst>
                <a:ext uri="{FF2B5EF4-FFF2-40B4-BE49-F238E27FC236}">
                  <a16:creationId xmlns:a16="http://schemas.microsoft.com/office/drawing/2014/main" id="{E3DA926A-BB10-44E0-A09B-41D6B071A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87070" y="1740886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grpSp>
        <p:nvGrpSpPr>
          <p:cNvPr id="20" name="Bottom Line">
            <a:extLst>
              <a:ext uri="{FF2B5EF4-FFF2-40B4-BE49-F238E27FC236}">
                <a16:creationId xmlns:a16="http://schemas.microsoft.com/office/drawing/2014/main" id="{F2FD7996-8C6D-4F80-89E7-349B15857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94803" y="5014530"/>
            <a:ext cx="3409517" cy="211015"/>
            <a:chOff x="8187070" y="1740886"/>
            <a:chExt cx="3409517" cy="211015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B41485C-C18B-432D-B151-D8CDD56535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9976587" y="217971"/>
              <a:ext cx="0" cy="3240000"/>
            </a:xfrm>
            <a:prstGeom prst="line">
              <a:avLst/>
            </a:prstGeom>
            <a:ln w="19050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Овал 25">
              <a:extLst>
                <a:ext uri="{FF2B5EF4-FFF2-40B4-BE49-F238E27FC236}">
                  <a16:creationId xmlns:a16="http://schemas.microsoft.com/office/drawing/2014/main" id="{799EA6B5-E80E-4845-902C-2195037B08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87070" y="1740886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pic>
        <p:nvPicPr>
          <p:cNvPr id="1026" name="Picture 2" descr="Loop Architecture">
            <a:extLst>
              <a:ext uri="{FF2B5EF4-FFF2-40B4-BE49-F238E27FC236}">
                <a16:creationId xmlns:a16="http://schemas.microsoft.com/office/drawing/2014/main" id="{3C8E5F48-BB62-4F3F-8102-A72602588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1582" y="1951901"/>
            <a:ext cx="28956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4591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6732-3510-4D80-AD61-C5BA11F8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WHILE LOOP</a:t>
            </a:r>
            <a:br>
              <a:rPr lang="en-US" dirty="0"/>
            </a:br>
            <a:r>
              <a:rPr lang="en-US" sz="1600" dirty="0"/>
              <a:t>Repeats some code while a given condition is true.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50BDF3-C37B-4718-8272-1914E6048873}"/>
              </a:ext>
            </a:extLst>
          </p:cNvPr>
          <p:cNvSpPr/>
          <p:nvPr/>
        </p:nvSpPr>
        <p:spPr>
          <a:xfrm>
            <a:off x="3787021" y="3429000"/>
            <a:ext cx="46310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number = 1;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(number &lt;= 10)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(number++);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12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174C6-6A86-40A3-8F8A-4E4D95340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DO … WHILE</a:t>
            </a:r>
            <a:br>
              <a:rPr lang="en-US" dirty="0"/>
            </a:br>
            <a:r>
              <a:rPr lang="en-US" sz="1800" dirty="0"/>
              <a:t>Tests the condition at the end of the loop body.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8B9B3F-FABD-4BA1-BA42-A58625605C2F}"/>
              </a:ext>
            </a:extLst>
          </p:cNvPr>
          <p:cNvSpPr/>
          <p:nvPr/>
        </p:nvSpPr>
        <p:spPr>
          <a:xfrm>
            <a:off x="3775788" y="3429000"/>
            <a:ext cx="464042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number = 1;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(number++);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(number &lt; 11);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427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9863B-84B7-4ABA-A8D2-8263D8FB7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FOREACH</a:t>
            </a:r>
            <a:br>
              <a:rPr lang="en-US" dirty="0"/>
            </a:br>
            <a:r>
              <a:rPr lang="en-US" sz="1800" dirty="0"/>
              <a:t>Repeats some code for all items in a list or array.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F9D597-C5FB-4711-86CE-ABE2ED1CA8DB}"/>
              </a:ext>
            </a:extLst>
          </p:cNvPr>
          <p:cNvSpPr/>
          <p:nvPr/>
        </p:nvSpPr>
        <p:spPr>
          <a:xfrm>
            <a:off x="3491204" y="3429000"/>
            <a:ext cx="52095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number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fibonacciNumbers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(number);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7E3F474-FC83-47A4-AD7C-802AE797570D}"/>
              </a:ext>
            </a:extLst>
          </p:cNvPr>
          <p:cNvSpPr/>
          <p:nvPr/>
        </p:nvSpPr>
        <p:spPr>
          <a:xfrm>
            <a:off x="1051248" y="5172843"/>
            <a:ext cx="631993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fibonacciNumbers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[]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1, 1, 2, 3, 5, 8, 13, 21, 34, 55, 89, 144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889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89204-4D5C-4031-97F7-28E3F937B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FOR LOOP</a:t>
            </a:r>
            <a:br>
              <a:rPr lang="en-US" dirty="0"/>
            </a:br>
            <a:r>
              <a:rPr lang="en-US" sz="1800" dirty="0"/>
              <a:t>Repeats some code for some specified range.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AE5E95-F313-44F3-A9DE-67731D8C7825}"/>
              </a:ext>
            </a:extLst>
          </p:cNvPr>
          <p:cNvSpPr/>
          <p:nvPr/>
        </p:nvSpPr>
        <p:spPr>
          <a:xfrm>
            <a:off x="3239277" y="3429000"/>
            <a:ext cx="571344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number = 1; number &lt;= 10; number++)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(number);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10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89204-4D5C-4031-97F7-28E3F937B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NESTED LOOP</a:t>
            </a:r>
            <a:br>
              <a:rPr lang="en-US" dirty="0"/>
            </a:br>
            <a:r>
              <a:rPr lang="en-US" sz="1800" dirty="0"/>
              <a:t>An inner loop within the body of an outer loop.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1B3694-A06F-464D-B6B5-A81009F3632C}"/>
              </a:ext>
            </a:extLst>
          </p:cNvPr>
          <p:cNvSpPr/>
          <p:nvPr/>
        </p:nvSpPr>
        <p:spPr>
          <a:xfrm>
            <a:off x="3430556" y="3433665"/>
            <a:ext cx="692642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x = 1; x &lt;= 10; x++)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s-ES" dirty="0" err="1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s-E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y = 1; y &lt;= 10; y++)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{</a:t>
            </a:r>
          </a:p>
          <a:p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"({0}, {1}) 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x, y);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33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E17B0-D2CC-469B-9487-B382A8E10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RECURSION</a:t>
            </a:r>
          </a:p>
        </p:txBody>
      </p:sp>
      <p:grpSp>
        <p:nvGrpSpPr>
          <p:cNvPr id="9" name="Left Divider">
            <a:extLst>
              <a:ext uri="{FF2B5EF4-FFF2-40B4-BE49-F238E27FC236}">
                <a16:creationId xmlns:a16="http://schemas.microsoft.com/office/drawing/2014/main" id="{1051A856-3E09-48D7-A16C-BB592A12D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16200000" flipV="1">
            <a:off x="1873205" y="3854924"/>
            <a:ext cx="4239827" cy="211015"/>
            <a:chOff x="8187070" y="1740886"/>
            <a:chExt cx="4182806" cy="21101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F56FD48-885B-4319-9D41-BC3AAB86A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0363231" y="-168674"/>
              <a:ext cx="0" cy="4013290"/>
            </a:xfrm>
            <a:prstGeom prst="line">
              <a:avLst/>
            </a:prstGeom>
            <a:ln w="19050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Овал 25">
              <a:extLst>
                <a:ext uri="{FF2B5EF4-FFF2-40B4-BE49-F238E27FC236}">
                  <a16:creationId xmlns:a16="http://schemas.microsoft.com/office/drawing/2014/main" id="{88ABB0C7-0FF7-4D0E-AB58-49135684F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87070" y="1740886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</p:grpSp>
      <p:grpSp>
        <p:nvGrpSpPr>
          <p:cNvPr id="6" name="Right Divider">
            <a:extLst>
              <a:ext uri="{FF2B5EF4-FFF2-40B4-BE49-F238E27FC236}">
                <a16:creationId xmlns:a16="http://schemas.microsoft.com/office/drawing/2014/main" id="{7B3C2095-F233-4947-BE52-5AF221F0F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16200000" flipV="1">
            <a:off x="5987472" y="3854924"/>
            <a:ext cx="4239827" cy="211015"/>
            <a:chOff x="8187070" y="1740886"/>
            <a:chExt cx="4182806" cy="211015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2146E99-3F39-4259-BDE5-43B7F29FF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0363231" y="-168674"/>
              <a:ext cx="0" cy="4013290"/>
            </a:xfrm>
            <a:prstGeom prst="line">
              <a:avLst/>
            </a:prstGeom>
            <a:ln w="19050">
              <a:solidFill>
                <a:srgbClr val="9F361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Овал 25">
              <a:extLst>
                <a:ext uri="{FF2B5EF4-FFF2-40B4-BE49-F238E27FC236}">
                  <a16:creationId xmlns:a16="http://schemas.microsoft.com/office/drawing/2014/main" id="{39961AD6-5C66-4CDA-A73A-6B72A3D86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187070" y="1740886"/>
              <a:ext cx="211015" cy="211015"/>
            </a:xfrm>
            <a:prstGeom prst="ellipse">
              <a:avLst/>
            </a:prstGeom>
            <a:solidFill>
              <a:srgbClr val="9F361D"/>
            </a:solidFill>
            <a:ln>
              <a:noFill/>
            </a:ln>
            <a:effectLst>
              <a:glow rad="101600">
                <a:srgbClr val="9F361D">
                  <a:alpha val="4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 dirty="0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A45D6FE5-4E72-4101-8B12-EBA85BA0B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695" y="2488922"/>
            <a:ext cx="1809467" cy="2771192"/>
          </a:xfrm>
          <a:prstGeom prst="rect">
            <a:avLst/>
          </a:prstGeom>
        </p:spPr>
      </p:pic>
      <p:pic>
        <p:nvPicPr>
          <p:cNvPr id="17" name="Picture 16" descr="A group of people sitting on a bench&#10;&#10;Description generated with high confidence">
            <a:extLst>
              <a:ext uri="{FF2B5EF4-FFF2-40B4-BE49-F238E27FC236}">
                <a16:creationId xmlns:a16="http://schemas.microsoft.com/office/drawing/2014/main" id="{9FEBC827-0541-4E8B-A603-AD279B3CC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3321" y="2488922"/>
            <a:ext cx="2771192" cy="27711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A4008C9-B0A8-449D-A33C-2A9E290A0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5178" y="3073083"/>
            <a:ext cx="3426993" cy="160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044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Rosario Theme">
  <a:themeElements>
    <a:clrScheme name="Custom 2">
      <a:dk1>
        <a:sysClr val="windowText" lastClr="000000"/>
      </a:dk1>
      <a:lt1>
        <a:sysClr val="window" lastClr="FFFFFF"/>
      </a:lt1>
      <a:dk2>
        <a:srgbClr val="060606"/>
      </a:dk2>
      <a:lt2>
        <a:srgbClr val="C7C9D1"/>
      </a:lt2>
      <a:accent1>
        <a:srgbClr val="D24726"/>
      </a:accent1>
      <a:accent2>
        <a:srgbClr val="9F361D"/>
      </a:accent2>
      <a:accent3>
        <a:srgbClr val="F2F2F2"/>
      </a:accent3>
      <a:accent4>
        <a:srgbClr val="FFC000"/>
      </a:accent4>
      <a:accent5>
        <a:srgbClr val="A5A5A5"/>
      </a:accent5>
      <a:accent6>
        <a:srgbClr val="595959"/>
      </a:accent6>
      <a:hlink>
        <a:srgbClr val="D24726"/>
      </a:hlink>
      <a:folHlink>
        <a:srgbClr val="752715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raging Your 3D Expertise - The Rosario.potx" id="{74348FE9-ACF4-4F96-9B8E-006E5CC5BF60}" vid="{812D3996-3206-4E98-9D47-8557B6A1F76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0FA0FAA1F40A48AFF9B83E7A8535C8" ma:contentTypeVersion="6" ma:contentTypeDescription="Create a new document." ma:contentTypeScope="" ma:versionID="a29564c4913de883a27ffdcfd458aeb5">
  <xsd:schema xmlns:xsd="http://www.w3.org/2001/XMLSchema" xmlns:xs="http://www.w3.org/2001/XMLSchema" xmlns:p="http://schemas.microsoft.com/office/2006/metadata/properties" xmlns:ns2="b348f026-0623-4e77-bd1b-15beed583077" xmlns:ns3="59f4de77-fb23-43c4-8afd-72bf968a030f" targetNamespace="http://schemas.microsoft.com/office/2006/metadata/properties" ma:root="true" ma:fieldsID="474b71ccdbfe1ec76872f436b686490d" ns2:_="" ns3:_="">
    <xsd:import namespace="b348f026-0623-4e77-bd1b-15beed583077"/>
    <xsd:import namespace="59f4de77-fb23-43c4-8afd-72bf968a030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48f026-0623-4e77-bd1b-15beed5830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f4de77-fb23-43c4-8afd-72bf968a030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3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BD10F47-DD2A-4647-BC9F-B554DB7103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48f026-0623-4e77-bd1b-15beed583077"/>
    <ds:schemaRef ds:uri="59f4de77-fb23-43c4-8afd-72bf968a03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0B384DE-E3D5-4E2F-A2CD-1FA9B41BE3C2}">
  <ds:schemaRefs>
    <ds:schemaRef ds:uri="http://purl.org/dc/terms/"/>
    <ds:schemaRef ds:uri="http://purl.org/dc/elements/1.1/"/>
    <ds:schemaRef ds:uri="http://purl.org/dc/dcmitype/"/>
    <ds:schemaRef ds:uri="b348f026-0623-4e77-bd1b-15beed583077"/>
    <ds:schemaRef ds:uri="59f4de77-fb23-43c4-8afd-72bf968a030f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643136EF-76CF-4AC6-AC79-28BBDE5525B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Fabrikam Residences - The ultimate in modern living</Template>
  <TotalTime>0</TotalTime>
  <Words>326</Words>
  <Application>Microsoft Office PowerPoint</Application>
  <PresentationFormat>Widescreen</PresentationFormat>
  <Paragraphs>110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Century Gothic</vt:lpstr>
      <vt:lpstr>Consolas</vt:lpstr>
      <vt:lpstr>Wingdings</vt:lpstr>
      <vt:lpstr>Rosario Theme</vt:lpstr>
      <vt:lpstr>GRAND CIRCUS      LIGHTNING LESSON</vt:lpstr>
      <vt:lpstr>github.com/PauloPolaco/GCExLoops  https://repl.it</vt:lpstr>
      <vt:lpstr>TYPES OF LOOPS</vt:lpstr>
      <vt:lpstr>WHILE LOOP Repeats some code while a given condition is true.</vt:lpstr>
      <vt:lpstr>DO … WHILE Tests the condition at the end of the loop body.</vt:lpstr>
      <vt:lpstr>FOREACH Repeats some code for all items in a list or array.</vt:lpstr>
      <vt:lpstr>FOR LOOP Repeats some code for some specified range.</vt:lpstr>
      <vt:lpstr>NESTED LOOP An inner loop within the body of an outer loop.</vt:lpstr>
      <vt:lpstr>RECURSION</vt:lpstr>
      <vt:lpstr>INFINITE LOOP An endless loop that does not terminate.</vt:lpstr>
      <vt:lpstr>BREAK STATEMENT Terminates the closest enclosing loop in which it appears.</vt:lpstr>
      <vt:lpstr>CONTINUE STATEMENT Passes control to the next iteration of the closest enclosing loop in which it appears.</vt:lpstr>
      <vt:lpstr> HANDS ON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2018-08-26T10:38:15Z</dcterms:created>
  <dcterms:modified xsi:type="dcterms:W3CDTF">2018-08-27T10:01:52Z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0x010100500FA0FAA1F40A48AFF9B83E7A8535C8</vt:lpwstr>
  </property>
</Properties>
</file>

<file path=docProps/thumbnail.jpeg>
</file>